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Ubuntu"/>
      <p:regular r:id="rId31"/>
      <p:bold r:id="rId32"/>
      <p:italic r:id="rId33"/>
      <p:boldItalic r:id="rId34"/>
    </p:embeddedFont>
    <p:embeddedFont>
      <p:font typeface="Robo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9A6E8A9-5B21-46AB-890C-C9CD85A625D8}">
  <a:tblStyle styleId="{29A6E8A9-5B21-46AB-890C-C9CD85A625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Ubuntu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Ubuntu-italic.fntdata"/><Relationship Id="rId10" Type="http://schemas.openxmlformats.org/officeDocument/2006/relationships/slide" Target="slides/slide4.xml"/><Relationship Id="rId32" Type="http://schemas.openxmlformats.org/officeDocument/2006/relationships/font" Target="fonts/Ubuntu-bold.fntdata"/><Relationship Id="rId13" Type="http://schemas.openxmlformats.org/officeDocument/2006/relationships/slide" Target="slides/slide7.xml"/><Relationship Id="rId35" Type="http://schemas.openxmlformats.org/officeDocument/2006/relationships/font" Target="fonts/Roboto-regular.fntdata"/><Relationship Id="rId12" Type="http://schemas.openxmlformats.org/officeDocument/2006/relationships/slide" Target="slides/slide6.xml"/><Relationship Id="rId34" Type="http://schemas.openxmlformats.org/officeDocument/2006/relationships/font" Target="fonts/Ubuntu-boldItalic.fntdata"/><Relationship Id="rId15" Type="http://schemas.openxmlformats.org/officeDocument/2006/relationships/slide" Target="slides/slide9.xml"/><Relationship Id="rId37" Type="http://schemas.openxmlformats.org/officeDocument/2006/relationships/font" Target="fonts/Roboto-italic.fntdata"/><Relationship Id="rId14" Type="http://schemas.openxmlformats.org/officeDocument/2006/relationships/slide" Target="slides/slide8.xml"/><Relationship Id="rId36" Type="http://schemas.openxmlformats.org/officeDocument/2006/relationships/font" Target="fonts/Robot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537470696_3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537470696_3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537470696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537470696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537470696_7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537470696_7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537470696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537470696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537470696_3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537470696_3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537470696_3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537470696_3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7537470696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7537470696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537470696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537470696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537470696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7537470696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537470696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537470696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537470696_7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537470696_7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7537470696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7537470696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537470696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537470696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537470696_3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537470696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537470696_7_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537470696_7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52096db3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52096db3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537470696_7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537470696_7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537470696_7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537470696_7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52096db3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52096db3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52096db3d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52096db3d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Ubuntu"/>
              <a:buNone/>
              <a:defRPr sz="32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Ubuntu"/>
              <a:buChar char="●"/>
              <a:defRPr sz="18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○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■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●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○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■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●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○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Ubuntu"/>
              <a:buChar char="■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0DbCPiOTnHA" TargetMode="External"/><Relationship Id="rId4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angeladuckworth.com/grit-scale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hyperlink" Target="https://qph.fs.quoracdn.net/main-qimg-4470d296cea49408f738db8653aa055a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rameshbalan.github.io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Bird’s Eye view of Integrated Ph. D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For current (Biotech) KCTians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2020-04-29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and Teaching</a:t>
            </a:r>
            <a:endParaRPr/>
          </a:p>
        </p:txBody>
      </p:sp>
      <p:sp>
        <p:nvSpPr>
          <p:cNvPr id="142" name="Google Shape;142;p22"/>
          <p:cNvSpPr txBox="1"/>
          <p:nvPr/>
        </p:nvSpPr>
        <p:spPr>
          <a:xfrm>
            <a:off x="246425" y="1770750"/>
            <a:ext cx="4887900" cy="31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●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Research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○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Sex Chromosome Evolution.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○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Model System: Beetles (Wheat Flour Beetles)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●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Teaching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○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Cell and Molecular Biology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○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Evolution and Ecology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5975" y="2057400"/>
            <a:ext cx="3652925" cy="24314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2"/>
          <p:cNvCxnSpPr/>
          <p:nvPr/>
        </p:nvCxnSpPr>
        <p:spPr>
          <a:xfrm flipH="1" rot="10800000">
            <a:off x="6338450" y="3604925"/>
            <a:ext cx="437100" cy="1001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5" name="Google Shape;145;p22"/>
          <p:cNvSpPr txBox="1"/>
          <p:nvPr/>
        </p:nvSpPr>
        <p:spPr>
          <a:xfrm>
            <a:off x="5659975" y="4606625"/>
            <a:ext cx="23004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Ubuntu"/>
                <a:ea typeface="Ubuntu"/>
                <a:cs typeface="Ubuntu"/>
                <a:sym typeface="Ubuntu"/>
              </a:rPr>
              <a:t>Tribolium castaneum</a:t>
            </a:r>
            <a:endParaRPr i="1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226078" y="195107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Research Background</a:t>
            </a:r>
            <a:endParaRPr/>
          </a:p>
        </p:txBody>
      </p:sp>
      <p:pic>
        <p:nvPicPr>
          <p:cNvPr id="151" name="Google Shape;151;p23" title="Sex Chromosomes Evolut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8924" y="517813"/>
            <a:ext cx="5477174" cy="410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71050" y="935400"/>
            <a:ext cx="4404600" cy="32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How do I spend my time in Research?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7" name="Google Shape;157;p24"/>
          <p:cNvSpPr txBox="1"/>
          <p:nvPr/>
        </p:nvSpPr>
        <p:spPr>
          <a:xfrm>
            <a:off x="4784650" y="326450"/>
            <a:ext cx="4283700" cy="23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Ubuntu"/>
              <a:buChar char="●"/>
            </a:pPr>
            <a:r>
              <a:rPr lang="en" sz="2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Read Primary Literature.</a:t>
            </a:r>
            <a:endParaRPr sz="20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Ubuntu"/>
              <a:buChar char="●"/>
            </a:pPr>
            <a:r>
              <a:rPr lang="en" sz="2000">
                <a:solidFill>
                  <a:srgbClr val="FF9900"/>
                </a:solidFill>
                <a:latin typeface="Ubuntu"/>
                <a:ea typeface="Ubuntu"/>
                <a:cs typeface="Ubuntu"/>
                <a:sym typeface="Ubuntu"/>
              </a:rPr>
              <a:t>Do Experiments </a:t>
            </a:r>
            <a:r>
              <a:rPr lang="en" sz="2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and Sequence DNA/RNA.</a:t>
            </a:r>
            <a:endParaRPr sz="20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Ubuntu"/>
              <a:buChar char="●"/>
            </a:pPr>
            <a:r>
              <a:rPr lang="en" sz="2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Write Programs to answer the research questions.</a:t>
            </a:r>
            <a:endParaRPr sz="20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b="48395" l="0" r="0" t="0"/>
          <a:stretch/>
        </p:blipFill>
        <p:spPr>
          <a:xfrm>
            <a:off x="4784650" y="3182570"/>
            <a:ext cx="4283701" cy="1209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265500" y="224700"/>
            <a:ext cx="4045200" cy="78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UG Research</a:t>
            </a:r>
            <a:endParaRPr/>
          </a:p>
        </p:txBody>
      </p:sp>
      <p:graphicFrame>
        <p:nvGraphicFramePr>
          <p:cNvPr id="164" name="Google Shape;164;p25"/>
          <p:cNvGraphicFramePr/>
          <p:nvPr/>
        </p:nvGraphicFramePr>
        <p:xfrm>
          <a:off x="457200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{29A6E8A9-5B21-46AB-890C-C9CD85A625D8}</a:tableStyleId>
              </a:tblPr>
              <a:tblGrid>
                <a:gridCol w="866250"/>
                <a:gridCol w="2217100"/>
                <a:gridCol w="1441350"/>
              </a:tblGrid>
              <a:tr h="351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S.No</a:t>
                      </a:r>
                      <a:endParaRPr b="1"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What did I do?</a:t>
                      </a:r>
                      <a:endParaRPr b="1"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Semester</a:t>
                      </a:r>
                      <a:endParaRPr b="1"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  <a:tr h="522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4.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Research Project with Muthukumaran Sir.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5th semester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  <a:tr h="62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5. 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Research Project with Muthukumaran Sir and Sathish Sir.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6th semester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  <a:tr h="944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6.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9900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Bioinformatics Lab Technician?  With Stephen Sir.</a:t>
                      </a:r>
                      <a:endParaRPr sz="1600">
                        <a:solidFill>
                          <a:srgbClr val="FF9900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Writing my first paper with Aravind Sir. 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7th semester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  <a:tr h="2702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7.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UG Thesis: Pasteur Institute, Ooty. Advised by Sathish Sir and Stephen Sir.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Recommended by Kumaresan Sir. 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8th semester</a:t>
                      </a:r>
                      <a:endParaRPr sz="16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65" name="Google Shape;165;p25"/>
          <p:cNvGraphicFramePr/>
          <p:nvPr/>
        </p:nvGraphicFramePr>
        <p:xfrm>
          <a:off x="210375" y="1716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{29A6E8A9-5B21-46AB-890C-C9CD85A625D8}</a:tableStyleId>
              </a:tblPr>
              <a:tblGrid>
                <a:gridCol w="832775"/>
                <a:gridCol w="1937525"/>
                <a:gridCol w="1385150"/>
              </a:tblGrid>
              <a:tr h="467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S.No</a:t>
                      </a:r>
                      <a:endParaRPr b="1"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What did I do?</a:t>
                      </a:r>
                      <a:endParaRPr b="1"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Semester</a:t>
                      </a:r>
                      <a:endParaRPr b="1"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1.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Green Solutions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(Internship)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2nd semester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0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2.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GRE Class 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3rd semester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0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3.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Microcore Lab, Erode (Internship)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Ubuntu"/>
                          <a:ea typeface="Ubuntu"/>
                          <a:cs typeface="Ubuntu"/>
                          <a:sym typeface="Ubuntu"/>
                        </a:rPr>
                        <a:t>4th semester</a:t>
                      </a:r>
                      <a:endParaRPr sz="1600"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460950" y="291150"/>
            <a:ext cx="8222100" cy="11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What did I learn from my UG projects?</a:t>
            </a:r>
            <a:endParaRPr sz="3600"/>
          </a:p>
        </p:txBody>
      </p:sp>
      <p:sp>
        <p:nvSpPr>
          <p:cNvPr id="171" name="Google Shape;171;p26"/>
          <p:cNvSpPr txBox="1"/>
          <p:nvPr/>
        </p:nvSpPr>
        <p:spPr>
          <a:xfrm>
            <a:off x="471900" y="1779675"/>
            <a:ext cx="7516800" cy="30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●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Basic Microbiology and Molecular Biology Techniques.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●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Experience in Designing an experiment.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●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Data collection and Reproducible Results.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●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Data Analysis; Applying statistics to understand the results.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●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Drylab is something that I enjoy doing.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Challenges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314300" y="300025"/>
            <a:ext cx="2543100" cy="6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</a:rPr>
              <a:t>Challenges:</a:t>
            </a:r>
            <a:endParaRPr sz="3300">
              <a:solidFill>
                <a:srgbClr val="000000"/>
              </a:solidFill>
            </a:endParaRPr>
          </a:p>
        </p:txBody>
      </p:sp>
      <p:sp>
        <p:nvSpPr>
          <p:cNvPr id="182" name="Google Shape;182;p28"/>
          <p:cNvSpPr txBox="1"/>
          <p:nvPr>
            <p:ph idx="2" type="body"/>
          </p:nvPr>
        </p:nvSpPr>
        <p:spPr>
          <a:xfrm>
            <a:off x="4839500" y="371450"/>
            <a:ext cx="4110600" cy="6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100"/>
              <a:t>Suggested Solutions:</a:t>
            </a:r>
            <a:endParaRPr sz="3100"/>
          </a:p>
        </p:txBody>
      </p:sp>
      <p:sp>
        <p:nvSpPr>
          <p:cNvPr id="183" name="Google Shape;183;p28"/>
          <p:cNvSpPr txBox="1"/>
          <p:nvPr/>
        </p:nvSpPr>
        <p:spPr>
          <a:xfrm>
            <a:off x="500075" y="985850"/>
            <a:ext cx="35433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●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Background in Evolution.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●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Background in </a:t>
            </a:r>
            <a:r>
              <a:rPr lang="en" sz="2600">
                <a:latin typeface="Ubuntu"/>
                <a:ea typeface="Ubuntu"/>
                <a:cs typeface="Ubuntu"/>
                <a:sym typeface="Ubuntu"/>
              </a:rPr>
              <a:t>Programming.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●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Formal Communication and Academic Writing.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●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Lecture and Presentation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4" name="Google Shape;184;p28"/>
          <p:cNvSpPr txBox="1"/>
          <p:nvPr/>
        </p:nvSpPr>
        <p:spPr>
          <a:xfrm>
            <a:off x="4914900" y="828675"/>
            <a:ext cx="40353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Ubuntu"/>
              <a:buChar char="●"/>
            </a:pPr>
            <a:r>
              <a:rPr lang="en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Self - Learning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Ubuntu"/>
              <a:buChar char="○"/>
            </a:pPr>
            <a:r>
              <a:rPr lang="en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Improve the depth of your knowledge in  your field of interest.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Ubuntu"/>
              <a:buChar char="○"/>
            </a:pPr>
            <a:r>
              <a:rPr lang="en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Online-Courses.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Ubuntu"/>
              <a:buChar char="○"/>
            </a:pPr>
            <a:r>
              <a:rPr lang="en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Practice Solving Problems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Ubuntu"/>
              <a:buChar char="■"/>
            </a:pPr>
            <a:r>
              <a:rPr lang="en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Rosalind 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Ubuntu"/>
              <a:buChar char="○"/>
            </a:pPr>
            <a:r>
              <a:rPr lang="en"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Iterative Improvements. </a:t>
            </a:r>
            <a:endParaRPr sz="24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title"/>
          </p:nvPr>
        </p:nvSpPr>
        <p:spPr>
          <a:xfrm>
            <a:off x="257150" y="1478700"/>
            <a:ext cx="4110600" cy="21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</a:rPr>
              <a:t>What should you think about, before you decide to pursue a Ph. D. ?</a:t>
            </a:r>
            <a:endParaRPr sz="3300">
              <a:solidFill>
                <a:srgbClr val="000000"/>
              </a:solidFill>
            </a:endParaRPr>
          </a:p>
        </p:txBody>
      </p:sp>
      <p:sp>
        <p:nvSpPr>
          <p:cNvPr id="190" name="Google Shape;190;p29"/>
          <p:cNvSpPr txBox="1"/>
          <p:nvPr>
            <p:ph idx="2" type="body"/>
          </p:nvPr>
        </p:nvSpPr>
        <p:spPr>
          <a:xfrm>
            <a:off x="4939500" y="724200"/>
            <a:ext cx="4110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Answer the big WHY.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" sz="2400"/>
              <a:t>That is, Why do you want to do a Ph. D. 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Can you deal with constant failures?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Are you a person of grit and perseverance? -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Link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Can you constantly read and update your knowledge on a specific field?</a:t>
            </a:r>
            <a:endParaRPr sz="2400"/>
          </a:p>
        </p:txBody>
      </p:sp>
      <p:sp>
        <p:nvSpPr>
          <p:cNvPr id="191" name="Google Shape;191;p29"/>
          <p:cNvSpPr txBox="1"/>
          <p:nvPr/>
        </p:nvSpPr>
        <p:spPr>
          <a:xfrm>
            <a:off x="257150" y="4139100"/>
            <a:ext cx="34836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Ubuntu"/>
                <a:ea typeface="Ubuntu"/>
                <a:cs typeface="Ubuntu"/>
                <a:sym typeface="Ubuntu"/>
              </a:rPr>
              <a:t>(Well, Technically)</a:t>
            </a:r>
            <a:endParaRPr sz="32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type="title"/>
          </p:nvPr>
        </p:nvSpPr>
        <p:spPr>
          <a:xfrm>
            <a:off x="460950" y="848600"/>
            <a:ext cx="4890300" cy="361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Personal Challenges</a:t>
            </a:r>
            <a:endParaRPr sz="6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1"/>
          <p:cNvSpPr txBox="1"/>
          <p:nvPr/>
        </p:nvSpPr>
        <p:spPr>
          <a:xfrm>
            <a:off x="271475" y="942975"/>
            <a:ext cx="4014900" cy="39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●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Vegetarian.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○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Cooking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●"/>
            </a:pPr>
            <a:r>
              <a:rPr lang="en" sz="2600" u="sng">
                <a:latin typeface="Ubuntu"/>
                <a:ea typeface="Ubuntu"/>
                <a:cs typeface="Ubuntu"/>
                <a:sym typeface="Ubuntu"/>
              </a:rPr>
              <a:t>Emotional Support System.</a:t>
            </a:r>
            <a:endParaRPr sz="2600" u="sng">
              <a:latin typeface="Ubuntu"/>
              <a:ea typeface="Ubuntu"/>
              <a:cs typeface="Ubuntu"/>
              <a:sym typeface="Ubuntu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●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Living life as an “adult”.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○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Making Financial Decisions.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○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Doing Laundry.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Font typeface="Ubuntu"/>
              <a:buChar char="○"/>
            </a:pPr>
            <a:r>
              <a:rPr lang="en" sz="2600">
                <a:latin typeface="Ubuntu"/>
                <a:ea typeface="Ubuntu"/>
                <a:cs typeface="Ubuntu"/>
                <a:sym typeface="Ubuntu"/>
              </a:rPr>
              <a:t>Cleaning.</a:t>
            </a:r>
            <a:endParaRPr sz="26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02" name="Google Shape;202;p31"/>
          <p:cNvSpPr txBox="1"/>
          <p:nvPr>
            <p:ph type="title"/>
          </p:nvPr>
        </p:nvSpPr>
        <p:spPr>
          <a:xfrm>
            <a:off x="314300" y="300025"/>
            <a:ext cx="2543100" cy="61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</a:rPr>
              <a:t>Challenges:</a:t>
            </a:r>
            <a:endParaRPr sz="3300">
              <a:solidFill>
                <a:srgbClr val="000000"/>
              </a:solidFill>
            </a:endParaRPr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62738"/>
            <a:ext cx="4552824" cy="3418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/>
        </p:nvSpPr>
        <p:spPr>
          <a:xfrm>
            <a:off x="315775" y="445500"/>
            <a:ext cx="50742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Acknowledgement</a:t>
            </a:r>
            <a:endParaRPr sz="40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271850" y="1979100"/>
            <a:ext cx="81882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latin typeface="Ubuntu"/>
                <a:ea typeface="Ubuntu"/>
                <a:cs typeface="Ubuntu"/>
                <a:sym typeface="Ubuntu"/>
              </a:rPr>
              <a:t>Thank you Geetha and ABT for Inviting me! </a:t>
            </a:r>
            <a:endParaRPr sz="42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-20350" y="1446600"/>
            <a:ext cx="4110600" cy="225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rgbClr val="000000"/>
                </a:solidFill>
              </a:rPr>
              <a:t>What should you think about, before you decide to pursue a Ph. D. ?</a:t>
            </a:r>
            <a:endParaRPr sz="3300">
              <a:solidFill>
                <a:srgbClr val="000000"/>
              </a:solidFill>
            </a:endParaRPr>
          </a:p>
        </p:txBody>
      </p:sp>
      <p:sp>
        <p:nvSpPr>
          <p:cNvPr id="209" name="Google Shape;209;p32"/>
          <p:cNvSpPr txBox="1"/>
          <p:nvPr>
            <p:ph idx="2" type="body"/>
          </p:nvPr>
        </p:nvSpPr>
        <p:spPr>
          <a:xfrm>
            <a:off x="4939500" y="724200"/>
            <a:ext cx="41106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Can you live alone?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Can you manage your “adult” life?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Do you know how to balance your life?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Can you deal with FOMO?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All other philosophical questions that you can think of.</a:t>
            </a:r>
            <a:endParaRPr sz="2400"/>
          </a:p>
        </p:txBody>
      </p:sp>
      <p:sp>
        <p:nvSpPr>
          <p:cNvPr id="210" name="Google Shape;210;p32"/>
          <p:cNvSpPr txBox="1"/>
          <p:nvPr/>
        </p:nvSpPr>
        <p:spPr>
          <a:xfrm>
            <a:off x="0" y="4264525"/>
            <a:ext cx="3134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Ubuntu"/>
                <a:ea typeface="Ubuntu"/>
                <a:cs typeface="Ubuntu"/>
                <a:sym typeface="Ubuntu"/>
              </a:rPr>
              <a:t>(Personally)</a:t>
            </a:r>
            <a:endParaRPr sz="32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Summary</a:t>
            </a:r>
            <a:endParaRPr sz="6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Ph. D is not easy and so is everything. But Can or Should you do a Ph. D.?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5"/>
          <p:cNvSpPr txBox="1"/>
          <p:nvPr>
            <p:ph type="title"/>
          </p:nvPr>
        </p:nvSpPr>
        <p:spPr>
          <a:xfrm>
            <a:off x="226075" y="357800"/>
            <a:ext cx="2808000" cy="449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Think really carefully.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Then think again.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pic>
        <p:nvPicPr>
          <p:cNvPr id="226" name="Google Shape;22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625" y="152400"/>
            <a:ext cx="5456900" cy="479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5"/>
          <p:cNvSpPr txBox="1"/>
          <p:nvPr/>
        </p:nvSpPr>
        <p:spPr>
          <a:xfrm>
            <a:off x="3463575" y="4745100"/>
            <a:ext cx="5457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sz="1000" u="sng">
                <a:latin typeface="Ubuntu"/>
                <a:ea typeface="Ubuntu"/>
                <a:cs typeface="Ubuntu"/>
                <a:sym typeface="Ubuntu"/>
                <a:hlinkClick r:id="rId4"/>
              </a:rPr>
              <a:t>https://qph.fs.quoracdn.net/main-qimg-4470d296cea49408f738db8653aa055a</a:t>
            </a:r>
            <a:endParaRPr sz="10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6"/>
          <p:cNvSpPr txBox="1"/>
          <p:nvPr>
            <p:ph type="title"/>
          </p:nvPr>
        </p:nvSpPr>
        <p:spPr>
          <a:xfrm>
            <a:off x="226075" y="357800"/>
            <a:ext cx="2808000" cy="11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 for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listening!</a:t>
            </a:r>
            <a:endParaRPr sz="3000"/>
          </a:p>
        </p:txBody>
      </p:sp>
      <p:sp>
        <p:nvSpPr>
          <p:cNvPr id="233" name="Google Shape;233;p36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Contact: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Email: yugendrabalan [at] gmail [dot] 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Website: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rameshbalan.github.io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265300" y="421847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" sz="3200">
                <a:solidFill>
                  <a:srgbClr val="000000"/>
                </a:solidFill>
              </a:rPr>
              <a:t>My experiences as an Integrated Ph. D. candidate in US.</a:t>
            </a:r>
            <a:endParaRPr sz="3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000000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" sz="3200">
                <a:solidFill>
                  <a:srgbClr val="000000"/>
                </a:solidFill>
              </a:rPr>
              <a:t>The Technical Challenges that I faced.</a:t>
            </a:r>
            <a:endParaRPr sz="3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000000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" sz="3200">
                <a:solidFill>
                  <a:srgbClr val="000000"/>
                </a:solidFill>
              </a:rPr>
              <a:t>The Personal Challenges that I faced.</a:t>
            </a:r>
            <a:endParaRPr sz="3200">
              <a:solidFill>
                <a:srgbClr val="000000"/>
              </a:solidFill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260975" y="206600"/>
            <a:ext cx="8438400" cy="11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What is this talk about?</a:t>
            </a:r>
            <a:endParaRPr sz="48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/>
        </p:nvSpPr>
        <p:spPr>
          <a:xfrm>
            <a:off x="260975" y="206600"/>
            <a:ext cx="843840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What will you get out of this talk?</a:t>
            </a:r>
            <a:endParaRPr sz="48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6" name="Google Shape;86;p16"/>
          <p:cNvSpPr txBox="1"/>
          <p:nvPr>
            <p:ph type="title"/>
          </p:nvPr>
        </p:nvSpPr>
        <p:spPr>
          <a:xfrm>
            <a:off x="358850" y="2256400"/>
            <a:ext cx="7948800" cy="18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" sz="3200">
                <a:solidFill>
                  <a:srgbClr val="000000"/>
                </a:solidFill>
              </a:rPr>
              <a:t>You will have a list of things to think about before you pursue an Integrated Ph.D. in the US.</a:t>
            </a:r>
            <a:endParaRPr sz="32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/>
        </p:nvSpPr>
        <p:spPr>
          <a:xfrm>
            <a:off x="260975" y="206600"/>
            <a:ext cx="843840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What you will </a:t>
            </a:r>
            <a:r>
              <a:rPr lang="en" sz="4200" u="sng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not</a:t>
            </a:r>
            <a:r>
              <a:rPr lang="en" sz="42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 get out of this talk?</a:t>
            </a:r>
            <a:endParaRPr sz="420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2" name="Google Shape;92;p17"/>
          <p:cNvSpPr txBox="1"/>
          <p:nvPr>
            <p:ph type="title"/>
          </p:nvPr>
        </p:nvSpPr>
        <p:spPr>
          <a:xfrm>
            <a:off x="358850" y="2109600"/>
            <a:ext cx="7948800" cy="19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">
                <a:solidFill>
                  <a:srgbClr val="000000"/>
                </a:solidFill>
              </a:rPr>
              <a:t>This talk is </a:t>
            </a:r>
            <a:r>
              <a:rPr lang="en" u="sng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motivation talk.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●"/>
            </a:pPr>
            <a:r>
              <a:rPr lang="en">
                <a:solidFill>
                  <a:srgbClr val="000000"/>
                </a:solidFill>
              </a:rPr>
              <a:t>This talk is </a:t>
            </a:r>
            <a:r>
              <a:rPr lang="en" u="sng">
                <a:solidFill>
                  <a:srgbClr val="000000"/>
                </a:solidFill>
              </a:rPr>
              <a:t>not</a:t>
            </a:r>
            <a:r>
              <a:rPr lang="en">
                <a:solidFill>
                  <a:srgbClr val="000000"/>
                </a:solidFill>
              </a:rPr>
              <a:t> a recipe to do an integrated Ph.D.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/>
          <p:nvPr/>
        </p:nvSpPr>
        <p:spPr>
          <a:xfrm>
            <a:off x="3554925" y="71050"/>
            <a:ext cx="2247600" cy="987300"/>
          </a:xfrm>
          <a:prstGeom prst="roundRect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Overview</a:t>
            </a:r>
            <a:endParaRPr sz="3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5903324" y="2078125"/>
            <a:ext cx="2247600" cy="987300"/>
          </a:xfrm>
          <a:prstGeom prst="roundRect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Personal</a:t>
            </a:r>
            <a:endParaRPr sz="3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1206526" y="2078125"/>
            <a:ext cx="2348400" cy="987300"/>
          </a:xfrm>
          <a:prstGeom prst="roundRect">
            <a:avLst>
              <a:gd fmla="val 50000" name="adj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Academic</a:t>
            </a:r>
            <a:endParaRPr sz="3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100" name="Google Shape;100;p18"/>
          <p:cNvGrpSpPr/>
          <p:nvPr/>
        </p:nvGrpSpPr>
        <p:grpSpPr>
          <a:xfrm>
            <a:off x="85250" y="4085223"/>
            <a:ext cx="4283143" cy="987300"/>
            <a:chOff x="85250" y="4085223"/>
            <a:chExt cx="4283143" cy="987300"/>
          </a:xfrm>
        </p:grpSpPr>
        <p:sp>
          <p:nvSpPr>
            <p:cNvPr id="101" name="Google Shape;101;p18"/>
            <p:cNvSpPr/>
            <p:nvPr/>
          </p:nvSpPr>
          <p:spPr>
            <a:xfrm>
              <a:off x="85250" y="4085223"/>
              <a:ext cx="2040600" cy="987300"/>
            </a:xfrm>
            <a:prstGeom prst="roundRect">
              <a:avLst>
                <a:gd fmla="val 50000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FFFF"/>
                  </a:solidFill>
                  <a:latin typeface="Ubuntu"/>
                  <a:ea typeface="Ubuntu"/>
                  <a:cs typeface="Ubuntu"/>
                  <a:sym typeface="Ubuntu"/>
                </a:rPr>
                <a:t>Challenges</a:t>
              </a:r>
              <a:endParaRPr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2327792" y="4085223"/>
              <a:ext cx="2040600" cy="987300"/>
            </a:xfrm>
            <a:prstGeom prst="roundRect">
              <a:avLst>
                <a:gd fmla="val 50000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FFFF"/>
                  </a:solidFill>
                  <a:latin typeface="Ubuntu"/>
                  <a:ea typeface="Ubuntu"/>
                  <a:cs typeface="Ubuntu"/>
                  <a:sym typeface="Ubuntu"/>
                </a:rPr>
                <a:t>Experience</a:t>
              </a:r>
              <a:endParaRPr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103" name="Google Shape;103;p18"/>
          <p:cNvGrpSpPr/>
          <p:nvPr/>
        </p:nvGrpSpPr>
        <p:grpSpPr>
          <a:xfrm>
            <a:off x="4782072" y="4085223"/>
            <a:ext cx="4283143" cy="987300"/>
            <a:chOff x="4782072" y="4085223"/>
            <a:chExt cx="4283143" cy="987300"/>
          </a:xfrm>
        </p:grpSpPr>
        <p:sp>
          <p:nvSpPr>
            <p:cNvPr id="104" name="Google Shape;104;p18"/>
            <p:cNvSpPr/>
            <p:nvPr/>
          </p:nvSpPr>
          <p:spPr>
            <a:xfrm>
              <a:off x="4782072" y="4085223"/>
              <a:ext cx="2040600" cy="987300"/>
            </a:xfrm>
            <a:prstGeom prst="roundRect">
              <a:avLst>
                <a:gd fmla="val 50000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FFFF"/>
                  </a:solidFill>
                  <a:latin typeface="Ubuntu"/>
                  <a:ea typeface="Ubuntu"/>
                  <a:cs typeface="Ubuntu"/>
                  <a:sym typeface="Ubuntu"/>
                </a:rPr>
                <a:t>Challenges</a:t>
              </a:r>
              <a:endParaRPr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105" name="Google Shape;105;p18"/>
            <p:cNvSpPr/>
            <p:nvPr/>
          </p:nvSpPr>
          <p:spPr>
            <a:xfrm>
              <a:off x="7024614" y="4085223"/>
              <a:ext cx="2040600" cy="987300"/>
            </a:xfrm>
            <a:prstGeom prst="roundRect">
              <a:avLst>
                <a:gd fmla="val 50000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rgbClr val="FFFFFF"/>
                  </a:solidFill>
                  <a:latin typeface="Ubuntu"/>
                  <a:ea typeface="Ubuntu"/>
                  <a:cs typeface="Ubuntu"/>
                  <a:sym typeface="Ubuntu"/>
                </a:rPr>
                <a:t>Experience</a:t>
              </a:r>
              <a:endParaRPr sz="2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106" name="Google Shape;106;p18"/>
          <p:cNvGrpSpPr/>
          <p:nvPr/>
        </p:nvGrpSpPr>
        <p:grpSpPr>
          <a:xfrm>
            <a:off x="2380726" y="1058350"/>
            <a:ext cx="4646399" cy="1019775"/>
            <a:chOff x="2380726" y="1058350"/>
            <a:chExt cx="4646399" cy="1019775"/>
          </a:xfrm>
        </p:grpSpPr>
        <p:cxnSp>
          <p:nvCxnSpPr>
            <p:cNvPr id="107" name="Google Shape;107;p18"/>
            <p:cNvCxnSpPr>
              <a:stCxn id="97" idx="2"/>
              <a:endCxn id="98" idx="0"/>
            </p:cNvCxnSpPr>
            <p:nvPr/>
          </p:nvCxnSpPr>
          <p:spPr>
            <a:xfrm flipH="1" rot="-5400000">
              <a:off x="5343075" y="394000"/>
              <a:ext cx="1019700" cy="2348400"/>
            </a:xfrm>
            <a:prstGeom prst="bentConnector3">
              <a:avLst>
                <a:gd fmla="val 50004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8" name="Google Shape;108;p18"/>
            <p:cNvCxnSpPr>
              <a:stCxn id="99" idx="0"/>
              <a:endCxn id="97" idx="2"/>
            </p:cNvCxnSpPr>
            <p:nvPr/>
          </p:nvCxnSpPr>
          <p:spPr>
            <a:xfrm rot="-5400000">
              <a:off x="3019876" y="419275"/>
              <a:ext cx="1019700" cy="2298000"/>
            </a:xfrm>
            <a:prstGeom prst="bentConnector3">
              <a:avLst>
                <a:gd fmla="val 50004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09" name="Google Shape;109;p18"/>
          <p:cNvGrpSpPr/>
          <p:nvPr/>
        </p:nvGrpSpPr>
        <p:grpSpPr>
          <a:xfrm>
            <a:off x="1105550" y="3065425"/>
            <a:ext cx="2242676" cy="1019798"/>
            <a:chOff x="1105550" y="3065425"/>
            <a:chExt cx="2242676" cy="1019798"/>
          </a:xfrm>
        </p:grpSpPr>
        <p:cxnSp>
          <p:nvCxnSpPr>
            <p:cNvPr id="110" name="Google Shape;110;p18"/>
            <p:cNvCxnSpPr>
              <a:stCxn id="99" idx="2"/>
              <a:endCxn id="102" idx="0"/>
            </p:cNvCxnSpPr>
            <p:nvPr/>
          </p:nvCxnSpPr>
          <p:spPr>
            <a:xfrm flipH="1" rot="-5400000">
              <a:off x="2354626" y="3091525"/>
              <a:ext cx="1019700" cy="967500"/>
            </a:xfrm>
            <a:prstGeom prst="bentConnector3">
              <a:avLst>
                <a:gd fmla="val 50005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1" name="Google Shape;111;p18"/>
            <p:cNvCxnSpPr>
              <a:stCxn id="101" idx="0"/>
              <a:endCxn id="99" idx="2"/>
            </p:cNvCxnSpPr>
            <p:nvPr/>
          </p:nvCxnSpPr>
          <p:spPr>
            <a:xfrm rot="-5400000">
              <a:off x="1233350" y="2937723"/>
              <a:ext cx="1019700" cy="1275300"/>
            </a:xfrm>
            <a:prstGeom prst="bentConnector3">
              <a:avLst>
                <a:gd fmla="val 50005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12" name="Google Shape;112;p18"/>
          <p:cNvGrpSpPr/>
          <p:nvPr/>
        </p:nvGrpSpPr>
        <p:grpSpPr>
          <a:xfrm>
            <a:off x="5802372" y="3065425"/>
            <a:ext cx="2242652" cy="1019798"/>
            <a:chOff x="5802372" y="3065425"/>
            <a:chExt cx="2242652" cy="1019798"/>
          </a:xfrm>
        </p:grpSpPr>
        <p:cxnSp>
          <p:nvCxnSpPr>
            <p:cNvPr id="113" name="Google Shape;113;p18"/>
            <p:cNvCxnSpPr>
              <a:stCxn id="98" idx="2"/>
              <a:endCxn id="105" idx="0"/>
            </p:cNvCxnSpPr>
            <p:nvPr/>
          </p:nvCxnSpPr>
          <p:spPr>
            <a:xfrm flipH="1" rot="-5400000">
              <a:off x="7026224" y="3066325"/>
              <a:ext cx="1019700" cy="1017900"/>
            </a:xfrm>
            <a:prstGeom prst="bentConnector3">
              <a:avLst>
                <a:gd fmla="val 50005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4" name="Google Shape;114;p18"/>
            <p:cNvCxnSpPr>
              <a:stCxn id="104" idx="0"/>
              <a:endCxn id="98" idx="2"/>
            </p:cNvCxnSpPr>
            <p:nvPr/>
          </p:nvCxnSpPr>
          <p:spPr>
            <a:xfrm rot="-5400000">
              <a:off x="5904972" y="2962923"/>
              <a:ext cx="1019700" cy="1224900"/>
            </a:xfrm>
            <a:prstGeom prst="bentConnector3">
              <a:avLst>
                <a:gd fmla="val 50005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471900" y="1919075"/>
            <a:ext cx="6743400" cy="11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" marR="381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highlight>
                  <a:srgbClr val="F7F7F7"/>
                </a:highlight>
              </a:rPr>
              <a:t>- Balan.</a:t>
            </a:r>
            <a:endParaRPr sz="2600">
              <a:solidFill>
                <a:srgbClr val="000000"/>
              </a:solidFill>
              <a:highlight>
                <a:srgbClr val="F7F7F7"/>
              </a:highlight>
            </a:endParaRPr>
          </a:p>
          <a:p>
            <a:pPr indent="0" lvl="0" marL="38100" marR="381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000000"/>
                </a:solidFill>
                <a:highlight>
                  <a:srgbClr val="F7F7F7"/>
                </a:highlight>
              </a:rPr>
              <a:t>- 2012-2016 Batch.</a:t>
            </a:r>
            <a:endParaRPr sz="2600">
              <a:solidFill>
                <a:srgbClr val="000000"/>
              </a:solidFill>
              <a:highlight>
                <a:srgbClr val="F7F7F7"/>
              </a:highlight>
            </a:endParaRPr>
          </a:p>
          <a:p>
            <a:pPr indent="0" lvl="0" marL="0" marR="381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198928" y="209505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Academic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Experience</a:t>
            </a:r>
            <a:endParaRPr sz="3600"/>
          </a:p>
        </p:txBody>
      </p:sp>
      <p:sp>
        <p:nvSpPr>
          <p:cNvPr id="126" name="Google Shape;126;p20"/>
          <p:cNvSpPr txBox="1"/>
          <p:nvPr/>
        </p:nvSpPr>
        <p:spPr>
          <a:xfrm>
            <a:off x="3808163" y="213100"/>
            <a:ext cx="5029800" cy="20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●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B.S to Ph. D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○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Quantitative Biology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○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University of Texas at Arlington.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Ubuntu"/>
              <a:buChar char="○"/>
            </a:pPr>
            <a:r>
              <a:rPr lang="en" sz="2400">
                <a:latin typeface="Ubuntu"/>
                <a:ea typeface="Ubuntu"/>
                <a:cs typeface="Ubuntu"/>
                <a:sym typeface="Ubuntu"/>
              </a:rPr>
              <a:t>Tier 1 Research University*.</a:t>
            </a:r>
            <a:endParaRPr sz="2400"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127" name="Google Shape;127;p20"/>
          <p:cNvGrpSpPr/>
          <p:nvPr/>
        </p:nvGrpSpPr>
        <p:grpSpPr>
          <a:xfrm>
            <a:off x="4006850" y="2050125"/>
            <a:ext cx="4646174" cy="2912549"/>
            <a:chOff x="4006850" y="2050125"/>
            <a:chExt cx="4646174" cy="2912549"/>
          </a:xfrm>
        </p:grpSpPr>
        <p:pic>
          <p:nvPicPr>
            <p:cNvPr id="128" name="Google Shape;128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006850" y="2301700"/>
              <a:ext cx="4646174" cy="2660974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29" name="Google Shape;129;p20"/>
            <p:cNvCxnSpPr/>
            <p:nvPr/>
          </p:nvCxnSpPr>
          <p:spPr>
            <a:xfrm>
              <a:off x="4209425" y="2050125"/>
              <a:ext cx="1370700" cy="12009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71050" y="935400"/>
            <a:ext cx="4404600" cy="32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As an Integrated Ph. D. candidate what do I do?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135" name="Google Shape;135;p21"/>
          <p:cNvGraphicFramePr/>
          <p:nvPr/>
        </p:nvGraphicFramePr>
        <p:xfrm>
          <a:off x="4854250" y="30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{29A6E8A9-5B21-46AB-890C-C9CD85A625D8}</a:tableStyleId>
              </a:tblPr>
              <a:tblGrid>
                <a:gridCol w="871225"/>
                <a:gridCol w="2234750"/>
                <a:gridCol w="1106825"/>
              </a:tblGrid>
              <a:tr h="92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 </a:t>
                      </a: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.No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Responsibilities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Time*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  <a:tr h="586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1.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Research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70%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  <a:tr h="617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2.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Teaching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5%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  <a:tr h="731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3.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Grading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10%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  <a:tr h="1654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4.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Others (Emails, Prep work for lab, quiz, exam duty etc.)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rgbClr val="FFFFFF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15%</a:t>
                      </a:r>
                      <a:endParaRPr sz="2200">
                        <a:solidFill>
                          <a:srgbClr val="FFFFFF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6" name="Google Shape;136;p21"/>
          <p:cNvSpPr txBox="1"/>
          <p:nvPr/>
        </p:nvSpPr>
        <p:spPr>
          <a:xfrm>
            <a:off x="4788275" y="4819575"/>
            <a:ext cx="38079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* 40 - 60 hour work week after 2nd year.</a:t>
            </a:r>
            <a:endParaRPr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